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9" r:id="rId2"/>
    <p:sldId id="261" r:id="rId3"/>
    <p:sldId id="257" r:id="rId4"/>
    <p:sldId id="260" r:id="rId5"/>
    <p:sldId id="258" r:id="rId6"/>
    <p:sldId id="25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VevrjwUdaDXahtfc7E76Rg" hashData="mNW30EOWzppxJ4JbvIOV0rTDrw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021" autoAdjust="0"/>
    <p:restoredTop sz="90929"/>
  </p:normalViewPr>
  <p:slideViewPr>
    <p:cSldViewPr>
      <p:cViewPr varScale="1">
        <p:scale>
          <a:sx n="62" d="100"/>
          <a:sy n="62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AA73-3E9E-44E3-8F1E-7B459E08A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A1EC-9D10-4975-A401-A109DA9930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7A50-49A8-41AD-BBA2-35BB4EA25E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1B45-8B4E-4250-908D-ED512EC85A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D256-F49D-4C33-9DDA-7D080F1C2A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3C0F-D6A3-4C95-91BF-E030276721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BD65-B132-471E-8FC6-A29800DA35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FFD7-0DFE-41F6-B5BA-2755472238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6B3D3-D9A4-48DA-A1D2-97C0643CC6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E5EB-71E8-489F-A908-74DA54C5B2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9D38F-494B-49E2-8860-97508196CD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EEB1-29CA-4595-9B57-0DCF57D439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819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C97028-0B95-442A-961D-9D63F3D6BD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smtClean="0"/>
              <a:t>¿Cuál es de resolución más sencilla?</a:t>
            </a:r>
            <a:endParaRPr lang="es-ES" sz="40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mtClean="0"/>
              <a:t>x +y  +z =6</a:t>
            </a:r>
          </a:p>
          <a:p>
            <a:pPr>
              <a:buFont typeface="Wingdings" pitchFamily="2" charset="2"/>
              <a:buNone/>
            </a:pPr>
            <a:r>
              <a:rPr lang="es-ES_tradnl" smtClean="0"/>
              <a:t>2x -2y+z =1</a:t>
            </a:r>
          </a:p>
          <a:p>
            <a:pPr>
              <a:buFont typeface="Wingdings" pitchFamily="2" charset="2"/>
              <a:buNone/>
            </a:pPr>
            <a:r>
              <a:rPr lang="es-ES_tradnl" smtClean="0"/>
              <a:t>3x  -y +z=4</a:t>
            </a:r>
          </a:p>
          <a:p>
            <a:pPr>
              <a:buFont typeface="Wingdings" pitchFamily="2" charset="2"/>
              <a:buNone/>
            </a:pPr>
            <a:r>
              <a:rPr lang="es-ES_tradnl" smtClean="0"/>
              <a:t>				</a:t>
            </a:r>
            <a:endParaRPr lang="es-E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044950" y="3073400"/>
          <a:ext cx="3803650" cy="2641600"/>
        </p:xfrm>
        <a:graphic>
          <a:graphicData uri="http://schemas.openxmlformats.org/presentationml/2006/ole">
            <p:oleObj spid="_x0000_s1026" name="Equation" r:id="rId3" imgW="105408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Resolución del “escalonado”:</a:t>
            </a:r>
            <a:endParaRPr lang="es-E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2017713"/>
            <a:ext cx="7543800" cy="3197225"/>
          </a:xfrm>
        </p:spPr>
        <p:txBody>
          <a:bodyPr/>
          <a:lstStyle/>
          <a:p>
            <a:r>
              <a:rPr lang="es-ES_tradnl" sz="2800" smtClean="0">
                <a:latin typeface="Times New Roman" pitchFamily="18" charset="0"/>
              </a:rPr>
              <a:t>Por SUSTITUCIÓN REGRESIVA</a:t>
            </a:r>
          </a:p>
          <a:p>
            <a:r>
              <a:rPr lang="es-ES_tradnl" sz="2800" smtClean="0">
                <a:latin typeface="Times New Roman" pitchFamily="18" charset="0"/>
              </a:rPr>
              <a:t>Obtenemos z de la tercera ecuación: z=3.</a:t>
            </a:r>
          </a:p>
          <a:p>
            <a:r>
              <a:rPr lang="es-ES_tradnl" sz="2800" smtClean="0">
                <a:latin typeface="Times New Roman" pitchFamily="18" charset="0"/>
              </a:rPr>
              <a:t>En la segunda ecuación, dado z, obtenemos y=2.</a:t>
            </a:r>
          </a:p>
          <a:p>
            <a:r>
              <a:rPr lang="es-ES_tradnl" sz="2800" smtClean="0">
                <a:latin typeface="Times New Roman" pitchFamily="18" charset="0"/>
              </a:rPr>
              <a:t>En la primera ecuación, dadas x e y, obtenemos x=1. </a:t>
            </a:r>
          </a:p>
          <a:p>
            <a:r>
              <a:rPr lang="es-ES_tradnl" sz="2800" smtClean="0">
                <a:solidFill>
                  <a:srgbClr val="FF0000"/>
                </a:solidFill>
                <a:latin typeface="Times New Roman" pitchFamily="18" charset="0"/>
              </a:rPr>
              <a:t>Solución</a:t>
            </a:r>
            <a:r>
              <a:rPr lang="es-ES_tradnl" sz="2800" smtClean="0">
                <a:latin typeface="Times New Roman" pitchFamily="18" charset="0"/>
              </a:rPr>
              <a:t>: x=1, y=2, z=3  (S.C.D.)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" sz="2800" smtClean="0">
              <a:latin typeface="Times New Roman" pitchFamily="18" charset="0"/>
            </a:endParaRPr>
          </a:p>
          <a:p>
            <a:pPr lvl="1"/>
            <a:endParaRPr lang="es-ES_tradnl" sz="2400" smtClean="0"/>
          </a:p>
          <a:p>
            <a:pPr lvl="1"/>
            <a:endParaRPr lang="es-ES_tradnl" sz="2400" smtClean="0"/>
          </a:p>
          <a:p>
            <a:pPr lvl="1">
              <a:buFont typeface="Wingdings" pitchFamily="2" charset="2"/>
              <a:buNone/>
            </a:pPr>
            <a:endParaRPr lang="es-ES_tradnl" sz="2400" smtClean="0"/>
          </a:p>
          <a:p>
            <a:pPr lvl="1"/>
            <a:endParaRPr lang="es-ES_trad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Método de Gauss</a:t>
            </a:r>
            <a:endParaRPr lang="es-E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512763" y="2017713"/>
            <a:ext cx="8118475" cy="35544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800" smtClean="0">
                <a:latin typeface="Times New Roman" pitchFamily="18" charset="0"/>
              </a:rPr>
              <a:t>Permite transformar el sistema en otro equivalente de resolución más sencilla.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smtClean="0">
                <a:latin typeface="Times New Roman" pitchFamily="18" charset="0"/>
              </a:rPr>
              <a:t>		. </a:t>
            </a:r>
            <a:r>
              <a:rPr lang="es-ES_tradnl" sz="2800" smtClean="0">
                <a:solidFill>
                  <a:srgbClr val="FF0000"/>
                </a:solidFill>
                <a:latin typeface="Times New Roman" pitchFamily="18" charset="0"/>
              </a:rPr>
              <a:t>Equivalente</a:t>
            </a:r>
            <a:r>
              <a:rPr lang="es-ES_tradnl" sz="2800" smtClean="0">
                <a:latin typeface="Times New Roman" pitchFamily="18" charset="0"/>
              </a:rPr>
              <a:t>:con las mismas soluciones.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smtClean="0">
                <a:latin typeface="Times New Roman" pitchFamily="18" charset="0"/>
              </a:rPr>
              <a:t>		. Se resuelve por </a:t>
            </a:r>
            <a:r>
              <a:rPr lang="es-ES_tradnl" sz="2800" smtClean="0">
                <a:solidFill>
                  <a:srgbClr val="FF0000"/>
                </a:solidFill>
                <a:latin typeface="Times New Roman" pitchFamily="18" charset="0"/>
              </a:rPr>
              <a:t>SUSTITUCIÓN REGRESIVA.</a:t>
            </a:r>
          </a:p>
          <a:p>
            <a:pPr algn="just">
              <a:lnSpc>
                <a:spcPct val="90000"/>
              </a:lnSpc>
            </a:pPr>
            <a:r>
              <a:rPr lang="es-ES_tradnl" sz="2800" smtClean="0">
                <a:latin typeface="Times New Roman" pitchFamily="18" charset="0"/>
              </a:rPr>
              <a:t>El sistema buscado debe ser </a:t>
            </a:r>
            <a:r>
              <a:rPr lang="es-ES_tradnl" sz="2800" smtClean="0">
                <a:solidFill>
                  <a:srgbClr val="FF0000"/>
                </a:solidFill>
                <a:latin typeface="Times New Roman" pitchFamily="18" charset="0"/>
              </a:rPr>
              <a:t>escalonado</a:t>
            </a:r>
            <a:r>
              <a:rPr lang="es-ES_tradnl" sz="2800" smtClean="0">
                <a:latin typeface="Times New Roman" pitchFamily="18" charset="0"/>
              </a:rPr>
              <a:t>: el número de ceros en una fila es menor que en la fila siguiente (</a:t>
            </a:r>
            <a:r>
              <a:rPr lang="es-ES_tradnl" sz="2800" smtClean="0">
                <a:solidFill>
                  <a:srgbClr val="FF0000"/>
                </a:solidFill>
                <a:latin typeface="Times New Roman" pitchFamily="18" charset="0"/>
              </a:rPr>
              <a:t>cada vez faltan más incógnitas</a:t>
            </a:r>
            <a:r>
              <a:rPr lang="es-ES_tradnl" sz="2800" smtClean="0">
                <a:latin typeface="Times New Roman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r>
              <a:rPr lang="es-ES_tradnl" sz="2800" smtClean="0">
                <a:latin typeface="Times New Roman" pitchFamily="18" charset="0"/>
              </a:rPr>
              <a:t>Para ello, deben buscarse ceros “adecuadamente”.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_tradnl" sz="28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2093912" cy="15557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2800" smtClean="0"/>
              <a:t>x +y+z  =6</a:t>
            </a:r>
          </a:p>
          <a:p>
            <a:pPr algn="just">
              <a:buFont typeface="Wingdings" pitchFamily="2" charset="2"/>
              <a:buNone/>
            </a:pPr>
            <a:r>
              <a:rPr lang="es-ES_tradnl" sz="2800" smtClean="0"/>
              <a:t>2x-2y+z=1	</a:t>
            </a:r>
          </a:p>
          <a:p>
            <a:pPr algn="just">
              <a:buFont typeface="Wingdings" pitchFamily="2" charset="2"/>
              <a:buNone/>
            </a:pPr>
            <a:r>
              <a:rPr lang="es-ES_tradnl" sz="2800" smtClean="0"/>
              <a:t>3x-y+z  =4</a:t>
            </a:r>
            <a:endParaRPr lang="es-ES" sz="2800" smtClean="0"/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928688" y="3929063"/>
          <a:ext cx="2684462" cy="1549400"/>
        </p:xfrm>
        <a:graphic>
          <a:graphicData uri="http://schemas.openxmlformats.org/presentationml/2006/ole">
            <p:oleObj spid="_x0000_s2051" name="Equation" r:id="rId3" imgW="1231560" imgH="711000" progId="Equation.DSMT4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157788" y="2057400"/>
          <a:ext cx="2654300" cy="1727200"/>
        </p:xfrm>
        <a:graphic>
          <a:graphicData uri="http://schemas.openxmlformats.org/presentationml/2006/ole">
            <p:oleObj spid="_x0000_s2050" name="Equation" r:id="rId4" imgW="1650960" imgH="711000" progId="Equation.DSMT4">
              <p:embed/>
            </p:oleObj>
          </a:graphicData>
        </a:graphic>
      </p:graphicFrame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3916363" y="2895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116013" y="5589588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>
                <a:solidFill>
                  <a:schemeClr val="hlink"/>
                </a:solidFill>
                <a:latin typeface="Times New Roman" pitchFamily="18" charset="0"/>
              </a:rPr>
              <a:t>Por comodidad, trabajamos únicamente con los coeficientes</a:t>
            </a:r>
            <a:endParaRPr lang="es-ES" sz="2800">
              <a:latin typeface="Times New Roman" pitchFamily="18" charset="0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4992688" y="4076700"/>
            <a:ext cx="281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x +y +z =  6</a:t>
            </a:r>
          </a:p>
          <a:p>
            <a:r>
              <a:rPr lang="es-ES_tradnl" b="1"/>
              <a:t>   -4y -z = -11</a:t>
            </a:r>
          </a:p>
          <a:p>
            <a:r>
              <a:rPr lang="es-ES_tradnl" b="1"/>
              <a:t>          -z =  -3</a:t>
            </a:r>
            <a:endParaRPr lang="es-ES" b="1"/>
          </a:p>
        </p:txBody>
      </p:sp>
      <p:sp>
        <p:nvSpPr>
          <p:cNvPr id="2056" name="AutoShape 10"/>
          <p:cNvSpPr>
            <a:spLocks noChangeArrowheads="1"/>
          </p:cNvSpPr>
          <p:nvPr/>
        </p:nvSpPr>
        <p:spPr bwMode="auto">
          <a:xfrm>
            <a:off x="3916363" y="452437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Método de Gauss</a:t>
            </a:r>
            <a:endParaRPr lang="es-E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000250"/>
            <a:ext cx="7772400" cy="3240088"/>
          </a:xfrm>
        </p:spPr>
        <p:txBody>
          <a:bodyPr/>
          <a:lstStyle/>
          <a:p>
            <a:pPr algn="just"/>
            <a:r>
              <a:rPr lang="es-ES_tradnl" sz="2800" smtClean="0">
                <a:latin typeface="Times New Roman" pitchFamily="18" charset="0"/>
              </a:rPr>
              <a:t>Permite reducir cualquier sistema a escalonado (el número de coeficientes nulos aumenta fila  a fila).</a:t>
            </a:r>
          </a:p>
          <a:p>
            <a:r>
              <a:rPr lang="es-ES_tradnl" sz="2800" smtClean="0">
                <a:latin typeface="Times New Roman" pitchFamily="18" charset="0"/>
              </a:rPr>
              <a:t> Haciendo:</a:t>
            </a:r>
          </a:p>
          <a:p>
            <a:pPr>
              <a:buFont typeface="Wingdings" pitchFamily="2" charset="2"/>
              <a:buNone/>
            </a:pPr>
            <a:r>
              <a:rPr lang="es-ES_tradnl" sz="2800" smtClean="0">
                <a:latin typeface="Times New Roman" pitchFamily="18" charset="0"/>
              </a:rPr>
              <a:t>		</a:t>
            </a:r>
            <a:endParaRPr lang="es-ES" sz="2800" smtClean="0">
              <a:latin typeface="Times New Roman" pitchFamily="18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40050" y="3886200"/>
          <a:ext cx="3263900" cy="998538"/>
        </p:xfrm>
        <a:graphic>
          <a:graphicData uri="http://schemas.openxmlformats.org/presentationml/2006/ole">
            <p:oleObj spid="_x0000_s3074" name="Equation" r:id="rId3" imgW="16002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838200" y="2051050"/>
          <a:ext cx="3124200" cy="1733550"/>
        </p:xfrm>
        <a:graphic>
          <a:graphicData uri="http://schemas.openxmlformats.org/presentationml/2006/ole">
            <p:oleObj spid="_x0000_s4098" name="Equation" r:id="rId3" imgW="1650960" imgH="71100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38200" y="4113213"/>
          <a:ext cx="6858000" cy="1627187"/>
        </p:xfrm>
        <a:graphic>
          <a:graphicData uri="http://schemas.openxmlformats.org/presentationml/2006/ole">
            <p:oleObj spid="_x0000_s4099" name="Equation" r:id="rId4" imgW="2997000" imgH="711000" progId="Equation.DSMT4">
              <p:embed/>
            </p:oleObj>
          </a:graphicData>
        </a:graphic>
      </p:graphicFrame>
      <p:sp>
        <p:nvSpPr>
          <p:cNvPr id="4100" name="AutoShape 8"/>
          <p:cNvSpPr>
            <a:spLocks noChangeArrowheads="1"/>
          </p:cNvSpPr>
          <p:nvPr/>
        </p:nvSpPr>
        <p:spPr bwMode="auto">
          <a:xfrm>
            <a:off x="5334000" y="2743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2052638"/>
          <a:ext cx="4114800" cy="1644650"/>
        </p:xfrm>
        <a:graphic>
          <a:graphicData uri="http://schemas.openxmlformats.org/presentationml/2006/ole">
            <p:oleObj spid="_x0000_s5122" name="Equation" r:id="rId3" imgW="1777680" imgH="7110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16013" y="4572000"/>
          <a:ext cx="6380162" cy="1539875"/>
        </p:xfrm>
        <a:graphic>
          <a:graphicData uri="http://schemas.openxmlformats.org/presentationml/2006/ole">
            <p:oleObj spid="_x0000_s5123" name="Equation" r:id="rId4" imgW="2946240" imgH="711000" progId="Equation.DSMT4">
              <p:embed/>
            </p:oleObj>
          </a:graphicData>
        </a:graphic>
      </p:graphicFrame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22935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42938" y="2403475"/>
          <a:ext cx="4506912" cy="1638300"/>
        </p:xfrm>
        <a:graphic>
          <a:graphicData uri="http://schemas.openxmlformats.org/presentationml/2006/ole">
            <p:oleObj spid="_x0000_s6146" name="Equation" r:id="rId3" imgW="1955520" imgH="7110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42938" y="4379913"/>
          <a:ext cx="3875087" cy="2046287"/>
        </p:xfrm>
        <a:graphic>
          <a:graphicData uri="http://schemas.openxmlformats.org/presentationml/2006/ole">
            <p:oleObj spid="_x0000_s6147" name="Equation" r:id="rId4" imgW="1346040" imgH="711000" progId="Equation.DSMT4">
              <p:embed/>
            </p:oleObj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0" y="50434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>
                <a:solidFill>
                  <a:srgbClr val="FF0000"/>
                </a:solidFill>
                <a:latin typeface="Times New Roman" pitchFamily="18" charset="0"/>
              </a:rPr>
              <a:t>Escalonado</a:t>
            </a:r>
            <a:endParaRPr lang="es-ES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248400" y="3200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928688" y="642938"/>
          <a:ext cx="2654300" cy="1727200"/>
        </p:xfrm>
        <a:graphic>
          <a:graphicData uri="http://schemas.openxmlformats.org/presentationml/2006/ole">
            <p:oleObj spid="_x0000_s7170" name="Equation" r:id="rId3" imgW="1650960" imgH="711000" progId="Equation.DSMT4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903663" y="649288"/>
          <a:ext cx="4465637" cy="1785937"/>
        </p:xfrm>
        <a:graphic>
          <a:graphicData uri="http://schemas.openxmlformats.org/presentationml/2006/ole">
            <p:oleObj spid="_x0000_s7171" name="Equation" r:id="rId4" imgW="1777680" imgH="71100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901700" y="2533650"/>
          <a:ext cx="4343400" cy="1712913"/>
        </p:xfrm>
        <a:graphic>
          <a:graphicData uri="http://schemas.openxmlformats.org/presentationml/2006/ole">
            <p:oleObj spid="_x0000_s7172" name="Equation" r:id="rId5" imgW="1803240" imgH="7110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786313" y="4513263"/>
          <a:ext cx="3714750" cy="1962150"/>
        </p:xfrm>
        <a:graphic>
          <a:graphicData uri="http://schemas.openxmlformats.org/presentationml/2006/ole">
            <p:oleObj spid="_x0000_s7173" name="Equation" r:id="rId6" imgW="134604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150</Words>
  <Application>Microsoft PowerPoint</Application>
  <PresentationFormat>Presentación en pantalla (4:3)</PresentationFormat>
  <Paragraphs>32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Tahoma</vt:lpstr>
      <vt:lpstr>Arial</vt:lpstr>
      <vt:lpstr>Calibri</vt:lpstr>
      <vt:lpstr>Wingdings</vt:lpstr>
      <vt:lpstr>Times New Roman</vt:lpstr>
      <vt:lpstr>Tema de Office</vt:lpstr>
      <vt:lpstr>MathType 5.0 Equation</vt:lpstr>
      <vt:lpstr>MathType 6.0 Equation</vt:lpstr>
      <vt:lpstr>¿Cuál es de resolución más sencilla?</vt:lpstr>
      <vt:lpstr>Resolución del “escalonado”:</vt:lpstr>
      <vt:lpstr>Método de Gauss</vt:lpstr>
      <vt:lpstr>Diapositiva 4</vt:lpstr>
      <vt:lpstr>Método de Gauss</vt:lpstr>
      <vt:lpstr>Diapositiva 6</vt:lpstr>
      <vt:lpstr>Diapositiva 7</vt:lpstr>
      <vt:lpstr>Diapositiva 8</vt:lpstr>
      <vt:lpstr>Diapositiva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</dc:creator>
  <cp:lastModifiedBy>mio</cp:lastModifiedBy>
  <cp:revision>20</cp:revision>
  <dcterms:created xsi:type="dcterms:W3CDTF">2006-10-30T14:39:48Z</dcterms:created>
  <dcterms:modified xsi:type="dcterms:W3CDTF">2010-12-11T23:05:19Z</dcterms:modified>
</cp:coreProperties>
</file>