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76" r:id="rId4"/>
    <p:sldId id="260" r:id="rId5"/>
    <p:sldId id="277" r:id="rId6"/>
    <p:sldId id="265" r:id="rId7"/>
    <p:sldId id="266" r:id="rId8"/>
    <p:sldId id="278" r:id="rId9"/>
    <p:sldId id="279" r:id="rId10"/>
    <p:sldId id="280" r:id="rId11"/>
    <p:sldId id="281" r:id="rId12"/>
    <p:sldId id="272" r:id="rId13"/>
    <p:sldId id="258" r:id="rId14"/>
    <p:sldId id="267" r:id="rId15"/>
    <p:sldId id="268" r:id="rId16"/>
    <p:sldId id="282" r:id="rId17"/>
    <p:sldId id="283" r:id="rId18"/>
    <p:sldId id="284" r:id="rId19"/>
    <p:sldId id="273" r:id="rId20"/>
    <p:sldId id="269" r:id="rId21"/>
    <p:sldId id="270" r:id="rId22"/>
    <p:sldId id="285" r:id="rId23"/>
    <p:sldId id="286" r:id="rId24"/>
    <p:sldId id="287" r:id="rId25"/>
    <p:sldId id="288" r:id="rId26"/>
    <p:sldId id="289" r:id="rId27"/>
    <p:sldId id="274" r:id="rId28"/>
    <p:sldId id="261" r:id="rId29"/>
    <p:sldId id="262" r:id="rId30"/>
    <p:sldId id="263" r:id="rId31"/>
    <p:sldId id="264" r:id="rId32"/>
    <p:sldId id="275" r:id="rId33"/>
    <p:sldId id="257" r:id="rId34"/>
    <p:sldId id="25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213" autoAdjust="0"/>
    <p:restoredTop sz="94660"/>
  </p:normalViewPr>
  <p:slideViewPr>
    <p:cSldViewPr>
      <p:cViewPr varScale="1">
        <p:scale>
          <a:sx n="73" d="100"/>
          <a:sy n="73" d="100"/>
        </p:scale>
        <p:origin x="-3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Sexo</c:v>
                </c:pt>
              </c:strCache>
            </c:strRef>
          </c:tx>
          <c:cat>
            <c:strRef>
              <c:f>Hoja1!$A$2:$A$3</c:f>
              <c:strCache>
                <c:ptCount val="2"/>
                <c:pt idx="0">
                  <c:v>Hombre</c:v>
                </c:pt>
                <c:pt idx="1">
                  <c:v>Mujer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6</c:v>
                </c:pt>
                <c:pt idx="1">
                  <c:v>2.5</c:v>
                </c:pt>
              </c:numCache>
            </c:numRef>
          </c:val>
        </c:ser>
        <c:shape val="cylinder"/>
        <c:axId val="41686144"/>
        <c:axId val="41688064"/>
        <c:axId val="0"/>
      </c:bar3DChart>
      <c:catAx>
        <c:axId val="41686144"/>
        <c:scaling>
          <c:orientation val="minMax"/>
        </c:scaling>
        <c:axPos val="b"/>
        <c:tickLblPos val="nextTo"/>
        <c:crossAx val="41688064"/>
        <c:crosses val="autoZero"/>
        <c:auto val="1"/>
        <c:lblAlgn val="ctr"/>
        <c:lblOffset val="100"/>
      </c:catAx>
      <c:valAx>
        <c:axId val="41688064"/>
        <c:scaling>
          <c:orientation val="minMax"/>
        </c:scaling>
        <c:axPos val="l"/>
        <c:majorGridlines/>
        <c:numFmt formatCode="General" sourceLinked="1"/>
        <c:tickLblPos val="nextTo"/>
        <c:crossAx val="416861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Hoja1!$B$1</c:f>
              <c:strCache>
                <c:ptCount val="1"/>
                <c:pt idx="0">
                  <c:v>Conjunta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Nada</c:v>
                </c:pt>
                <c:pt idx="1">
                  <c:v>Poco</c:v>
                </c:pt>
                <c:pt idx="2">
                  <c:v>Normal</c:v>
                </c:pt>
                <c:pt idx="3">
                  <c:v>Bastante</c:v>
                </c:pt>
                <c:pt idx="4">
                  <c:v>Mucho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2</c:v>
                </c:pt>
                <c:pt idx="1">
                  <c:v>6</c:v>
                </c:pt>
                <c:pt idx="2">
                  <c:v>5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hape val="cone"/>
        <c:axId val="62439424"/>
        <c:axId val="62440960"/>
        <c:axId val="41347264"/>
      </c:bar3DChart>
      <c:catAx>
        <c:axId val="62439424"/>
        <c:scaling>
          <c:orientation val="minMax"/>
        </c:scaling>
        <c:axPos val="b"/>
        <c:tickLblPos val="nextTo"/>
        <c:crossAx val="62440960"/>
        <c:crosses val="autoZero"/>
        <c:auto val="1"/>
        <c:lblAlgn val="ctr"/>
        <c:lblOffset val="100"/>
      </c:catAx>
      <c:valAx>
        <c:axId val="62440960"/>
        <c:scaling>
          <c:orientation val="minMax"/>
        </c:scaling>
        <c:axPos val="l"/>
        <c:majorGridlines/>
        <c:numFmt formatCode="General" sourceLinked="1"/>
        <c:tickLblPos val="nextTo"/>
        <c:crossAx val="62439424"/>
        <c:crosses val="autoZero"/>
        <c:crossBetween val="between"/>
      </c:valAx>
      <c:serAx>
        <c:axId val="41347264"/>
        <c:scaling>
          <c:orientation val="minMax"/>
        </c:scaling>
        <c:delete val="1"/>
        <c:axPos val="b"/>
        <c:tickLblPos val="nextTo"/>
        <c:crossAx val="62440960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Hoja1!$B$1</c:f>
              <c:strCache>
                <c:ptCount val="1"/>
                <c:pt idx="0">
                  <c:v>Hombres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Nada</c:v>
                </c:pt>
                <c:pt idx="1">
                  <c:v>Poco</c:v>
                </c:pt>
                <c:pt idx="2">
                  <c:v>Normal</c:v>
                </c:pt>
                <c:pt idx="3">
                  <c:v>Bastante</c:v>
                </c:pt>
                <c:pt idx="4">
                  <c:v>Mucho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Mujeres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Nada</c:v>
                </c:pt>
                <c:pt idx="1">
                  <c:v>Poco</c:v>
                </c:pt>
                <c:pt idx="2">
                  <c:v>Normal</c:v>
                </c:pt>
                <c:pt idx="3">
                  <c:v>Bastante</c:v>
                </c:pt>
                <c:pt idx="4">
                  <c:v>Mucho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hape val="cone"/>
        <c:axId val="80306560"/>
        <c:axId val="80308096"/>
        <c:axId val="65005312"/>
      </c:bar3DChart>
      <c:catAx>
        <c:axId val="80306560"/>
        <c:scaling>
          <c:orientation val="minMax"/>
        </c:scaling>
        <c:axPos val="b"/>
        <c:tickLblPos val="nextTo"/>
        <c:crossAx val="80308096"/>
        <c:crosses val="autoZero"/>
        <c:auto val="1"/>
        <c:lblAlgn val="ctr"/>
        <c:lblOffset val="100"/>
      </c:catAx>
      <c:valAx>
        <c:axId val="80308096"/>
        <c:scaling>
          <c:orientation val="minMax"/>
        </c:scaling>
        <c:axPos val="l"/>
        <c:majorGridlines/>
        <c:numFmt formatCode="General" sourceLinked="1"/>
        <c:tickLblPos val="nextTo"/>
        <c:crossAx val="80306560"/>
        <c:crosses val="autoZero"/>
        <c:crossBetween val="between"/>
      </c:valAx>
      <c:serAx>
        <c:axId val="65005312"/>
        <c:scaling>
          <c:orientation val="minMax"/>
        </c:scaling>
        <c:delete val="1"/>
        <c:axPos val="b"/>
        <c:tickLblPos val="nextTo"/>
        <c:crossAx val="80308096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Hoja1!$B$1</c:f>
              <c:strCache>
                <c:ptCount val="1"/>
                <c:pt idx="0">
                  <c:v>Conjunta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Nada</c:v>
                </c:pt>
                <c:pt idx="1">
                  <c:v>Poco</c:v>
                </c:pt>
                <c:pt idx="2">
                  <c:v>Normal</c:v>
                </c:pt>
                <c:pt idx="3">
                  <c:v>Bastante</c:v>
                </c:pt>
                <c:pt idx="4">
                  <c:v>Mucho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2</c:v>
                </c:pt>
                <c:pt idx="1">
                  <c:v>5</c:v>
                </c:pt>
                <c:pt idx="2">
                  <c:v>6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hape val="cone"/>
        <c:axId val="80333440"/>
        <c:axId val="80351616"/>
        <c:axId val="65006656"/>
      </c:bar3DChart>
      <c:catAx>
        <c:axId val="80333440"/>
        <c:scaling>
          <c:orientation val="minMax"/>
        </c:scaling>
        <c:axPos val="b"/>
        <c:tickLblPos val="nextTo"/>
        <c:crossAx val="80351616"/>
        <c:crosses val="autoZero"/>
        <c:auto val="1"/>
        <c:lblAlgn val="ctr"/>
        <c:lblOffset val="100"/>
      </c:catAx>
      <c:valAx>
        <c:axId val="80351616"/>
        <c:scaling>
          <c:orientation val="minMax"/>
        </c:scaling>
        <c:axPos val="l"/>
        <c:majorGridlines/>
        <c:numFmt formatCode="General" sourceLinked="1"/>
        <c:tickLblPos val="nextTo"/>
        <c:crossAx val="80333440"/>
        <c:crosses val="autoZero"/>
        <c:crossBetween val="between"/>
      </c:valAx>
      <c:serAx>
        <c:axId val="65006656"/>
        <c:scaling>
          <c:orientation val="minMax"/>
        </c:scaling>
        <c:delete val="1"/>
        <c:axPos val="b"/>
        <c:tickLblPos val="nextTo"/>
        <c:crossAx val="80351616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Hoja1!$B$1</c:f>
              <c:strCache>
                <c:ptCount val="1"/>
                <c:pt idx="0">
                  <c:v>Hombres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Nada</c:v>
                </c:pt>
                <c:pt idx="1">
                  <c:v>Poco</c:v>
                </c:pt>
                <c:pt idx="2">
                  <c:v>Normal</c:v>
                </c:pt>
                <c:pt idx="3">
                  <c:v>Bastante</c:v>
                </c:pt>
                <c:pt idx="4">
                  <c:v>Mucho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Mujeres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Nada</c:v>
                </c:pt>
                <c:pt idx="1">
                  <c:v>Poco</c:v>
                </c:pt>
                <c:pt idx="2">
                  <c:v>Normal</c:v>
                </c:pt>
                <c:pt idx="3">
                  <c:v>Bastante</c:v>
                </c:pt>
                <c:pt idx="4">
                  <c:v>Mucho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hape val="cone"/>
        <c:axId val="42019072"/>
        <c:axId val="42020864"/>
        <c:axId val="80364864"/>
      </c:bar3DChart>
      <c:catAx>
        <c:axId val="42019072"/>
        <c:scaling>
          <c:orientation val="minMax"/>
        </c:scaling>
        <c:axPos val="b"/>
        <c:tickLblPos val="nextTo"/>
        <c:crossAx val="42020864"/>
        <c:crosses val="autoZero"/>
        <c:auto val="1"/>
        <c:lblAlgn val="ctr"/>
        <c:lblOffset val="100"/>
      </c:catAx>
      <c:valAx>
        <c:axId val="42020864"/>
        <c:scaling>
          <c:orientation val="minMax"/>
        </c:scaling>
        <c:axPos val="l"/>
        <c:majorGridlines/>
        <c:numFmt formatCode="General" sourceLinked="1"/>
        <c:tickLblPos val="nextTo"/>
        <c:crossAx val="42019072"/>
        <c:crosses val="autoZero"/>
        <c:crossBetween val="between"/>
      </c:valAx>
      <c:serAx>
        <c:axId val="80364864"/>
        <c:scaling>
          <c:orientation val="minMax"/>
        </c:scaling>
        <c:delete val="1"/>
        <c:axPos val="b"/>
        <c:tickLblPos val="nextTo"/>
        <c:crossAx val="42020864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Hoja1!$B$1</c:f>
              <c:strCache>
                <c:ptCount val="1"/>
                <c:pt idx="0">
                  <c:v>Conjunta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Nada</c:v>
                </c:pt>
                <c:pt idx="1">
                  <c:v>Poco</c:v>
                </c:pt>
                <c:pt idx="2">
                  <c:v>Normal</c:v>
                </c:pt>
                <c:pt idx="3">
                  <c:v>Bastante</c:v>
                </c:pt>
                <c:pt idx="4">
                  <c:v>Mucho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</c:v>
                </c:pt>
                <c:pt idx="1">
                  <c:v>5</c:v>
                </c:pt>
                <c:pt idx="2">
                  <c:v>6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shape val="cone"/>
        <c:axId val="42046208"/>
        <c:axId val="42047744"/>
        <c:axId val="41550272"/>
      </c:bar3DChart>
      <c:catAx>
        <c:axId val="42046208"/>
        <c:scaling>
          <c:orientation val="minMax"/>
        </c:scaling>
        <c:axPos val="b"/>
        <c:tickLblPos val="nextTo"/>
        <c:crossAx val="42047744"/>
        <c:crosses val="autoZero"/>
        <c:auto val="1"/>
        <c:lblAlgn val="ctr"/>
        <c:lblOffset val="100"/>
      </c:catAx>
      <c:valAx>
        <c:axId val="42047744"/>
        <c:scaling>
          <c:orientation val="minMax"/>
        </c:scaling>
        <c:axPos val="l"/>
        <c:majorGridlines/>
        <c:numFmt formatCode="General" sourceLinked="1"/>
        <c:tickLblPos val="nextTo"/>
        <c:crossAx val="42046208"/>
        <c:crosses val="autoZero"/>
        <c:crossBetween val="between"/>
      </c:valAx>
      <c:serAx>
        <c:axId val="41550272"/>
        <c:scaling>
          <c:orientation val="minMax"/>
        </c:scaling>
        <c:delete val="1"/>
        <c:axPos val="b"/>
        <c:tickLblPos val="nextTo"/>
        <c:crossAx val="42047744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Hombres</c:v>
                </c:pt>
              </c:strCache>
            </c:strRef>
          </c:tx>
          <c:cat>
            <c:numRef>
              <c:f>Hoja1!$A$2:$A$13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18</c:v>
                </c:pt>
                <c:pt idx="10">
                  <c:v>19</c:v>
                </c:pt>
                <c:pt idx="11">
                  <c:v>21</c:v>
                </c:pt>
              </c:numCache>
            </c:numRef>
          </c:cat>
          <c:val>
            <c:numRef>
              <c:f>Hoja1!$B$2:$B$13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Mujeres</c:v>
                </c:pt>
              </c:strCache>
            </c:strRef>
          </c:tx>
          <c:cat>
            <c:numRef>
              <c:f>Hoja1!$A$2:$A$13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18</c:v>
                </c:pt>
                <c:pt idx="10">
                  <c:v>19</c:v>
                </c:pt>
                <c:pt idx="11">
                  <c:v>21</c:v>
                </c:pt>
              </c:numCache>
            </c:numRef>
          </c:cat>
          <c:val>
            <c:numRef>
              <c:f>Hoja1!$C$2:$C$13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shape val="cylinder"/>
        <c:axId val="86629760"/>
        <c:axId val="86635648"/>
        <c:axId val="0"/>
      </c:bar3DChart>
      <c:catAx>
        <c:axId val="86629760"/>
        <c:scaling>
          <c:orientation val="minMax"/>
        </c:scaling>
        <c:axPos val="b"/>
        <c:numFmt formatCode="General" sourceLinked="1"/>
        <c:tickLblPos val="nextTo"/>
        <c:crossAx val="86635648"/>
        <c:crosses val="autoZero"/>
        <c:auto val="1"/>
        <c:lblAlgn val="ctr"/>
        <c:lblOffset val="100"/>
      </c:catAx>
      <c:valAx>
        <c:axId val="86635648"/>
        <c:scaling>
          <c:orientation val="minMax"/>
        </c:scaling>
        <c:axPos val="l"/>
        <c:majorGridlines/>
        <c:numFmt formatCode="General" sourceLinked="1"/>
        <c:tickLblPos val="nextTo"/>
        <c:crossAx val="8662976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Conjunto</c:v>
                </c:pt>
              </c:strCache>
            </c:strRef>
          </c:tx>
          <c:cat>
            <c:numRef>
              <c:f>Hoja1!$A$2:$A$13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18</c:v>
                </c:pt>
                <c:pt idx="10">
                  <c:v>19</c:v>
                </c:pt>
                <c:pt idx="11">
                  <c:v>21</c:v>
                </c:pt>
              </c:numCache>
            </c:numRef>
          </c:cat>
          <c:val>
            <c:numRef>
              <c:f>Hoja1!$B$2:$B$13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shape val="cylinder"/>
        <c:axId val="86544768"/>
        <c:axId val="86546304"/>
        <c:axId val="0"/>
      </c:bar3DChart>
      <c:catAx>
        <c:axId val="86544768"/>
        <c:scaling>
          <c:orientation val="minMax"/>
        </c:scaling>
        <c:axPos val="b"/>
        <c:numFmt formatCode="General" sourceLinked="1"/>
        <c:tickLblPos val="nextTo"/>
        <c:crossAx val="86546304"/>
        <c:crosses val="autoZero"/>
        <c:auto val="1"/>
        <c:lblAlgn val="ctr"/>
        <c:lblOffset val="100"/>
      </c:catAx>
      <c:valAx>
        <c:axId val="86546304"/>
        <c:scaling>
          <c:orientation val="minMax"/>
        </c:scaling>
        <c:axPos val="l"/>
        <c:majorGridlines/>
        <c:numFmt formatCode="General" sourceLinked="1"/>
        <c:tickLblPos val="nextTo"/>
        <c:crossAx val="865447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Hombres</c:v>
                </c:pt>
              </c:strCache>
            </c:strRef>
          </c:tx>
          <c:cat>
            <c:strRef>
              <c:f>Hoja1!$A$2:$A$12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Hoja1!$B$2:$B$12</c:f>
              <c:numCache>
                <c:formatCode>General</c:formatCode>
                <c:ptCount val="11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cat>
            <c:strRef>
              <c:f>Hoja1!$A$2:$A$12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Hoja1!$C$2:$C$12</c:f>
              <c:numCache>
                <c:formatCode>General</c:formatCode>
                <c:ptCount val="11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hape val="cylinder"/>
        <c:axId val="85451904"/>
        <c:axId val="85453440"/>
        <c:axId val="0"/>
      </c:bar3DChart>
      <c:catAx>
        <c:axId val="85451904"/>
        <c:scaling>
          <c:orientation val="minMax"/>
        </c:scaling>
        <c:axPos val="b"/>
        <c:tickLblPos val="nextTo"/>
        <c:crossAx val="85453440"/>
        <c:crosses val="autoZero"/>
        <c:auto val="1"/>
        <c:lblAlgn val="ctr"/>
        <c:lblOffset val="100"/>
      </c:catAx>
      <c:valAx>
        <c:axId val="85453440"/>
        <c:scaling>
          <c:orientation val="minMax"/>
        </c:scaling>
        <c:axPos val="l"/>
        <c:majorGridlines/>
        <c:numFmt formatCode="General" sourceLinked="1"/>
        <c:tickLblPos val="nextTo"/>
        <c:crossAx val="854519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Hombres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Nada</c:v>
                </c:pt>
                <c:pt idx="1">
                  <c:v>Poco</c:v>
                </c:pt>
                <c:pt idx="2">
                  <c:v>Normal</c:v>
                </c:pt>
                <c:pt idx="3">
                  <c:v>Bastante</c:v>
                </c:pt>
                <c:pt idx="4">
                  <c:v>Mucho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Mujeres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Nada</c:v>
                </c:pt>
                <c:pt idx="1">
                  <c:v>Poco</c:v>
                </c:pt>
                <c:pt idx="2">
                  <c:v>Normal</c:v>
                </c:pt>
                <c:pt idx="3">
                  <c:v>Bastante</c:v>
                </c:pt>
                <c:pt idx="4">
                  <c:v>Mucho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6</c:v>
                </c:pt>
                <c:pt idx="4">
                  <c:v>1</c:v>
                </c:pt>
              </c:numCache>
            </c:numRef>
          </c:val>
        </c:ser>
        <c:axId val="84948096"/>
        <c:axId val="84949632"/>
      </c:barChart>
      <c:catAx>
        <c:axId val="84948096"/>
        <c:scaling>
          <c:orientation val="minMax"/>
        </c:scaling>
        <c:axPos val="b"/>
        <c:tickLblPos val="nextTo"/>
        <c:crossAx val="84949632"/>
        <c:crosses val="autoZero"/>
        <c:auto val="1"/>
        <c:lblAlgn val="ctr"/>
        <c:lblOffset val="100"/>
      </c:catAx>
      <c:valAx>
        <c:axId val="84949632"/>
        <c:scaling>
          <c:orientation val="minMax"/>
        </c:scaling>
        <c:axPos val="l"/>
        <c:majorGridlines/>
        <c:numFmt formatCode="General" sourceLinked="1"/>
        <c:tickLblPos val="nextTo"/>
        <c:crossAx val="849480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Conjunta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Nada</c:v>
                </c:pt>
                <c:pt idx="1">
                  <c:v>Poco</c:v>
                </c:pt>
                <c:pt idx="2">
                  <c:v>Normal</c:v>
                </c:pt>
                <c:pt idx="3">
                  <c:v>Bastante</c:v>
                </c:pt>
                <c:pt idx="4">
                  <c:v>Mucho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9</c:v>
                </c:pt>
                <c:pt idx="4">
                  <c:v>3</c:v>
                </c:pt>
              </c:numCache>
            </c:numRef>
          </c:val>
        </c:ser>
        <c:axId val="84985728"/>
        <c:axId val="84987264"/>
      </c:barChart>
      <c:catAx>
        <c:axId val="84985728"/>
        <c:scaling>
          <c:orientation val="minMax"/>
        </c:scaling>
        <c:axPos val="b"/>
        <c:tickLblPos val="nextTo"/>
        <c:crossAx val="84987264"/>
        <c:crosses val="autoZero"/>
        <c:auto val="1"/>
        <c:lblAlgn val="ctr"/>
        <c:lblOffset val="100"/>
      </c:catAx>
      <c:valAx>
        <c:axId val="84987264"/>
        <c:scaling>
          <c:orientation val="minMax"/>
        </c:scaling>
        <c:axPos val="l"/>
        <c:majorGridlines/>
        <c:numFmt formatCode="General" sourceLinked="1"/>
        <c:tickLblPos val="nextTo"/>
        <c:crossAx val="849857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Hombres</c:v>
                </c:pt>
              </c:strCache>
            </c:strRef>
          </c:tx>
          <c:cat>
            <c:numRef>
              <c:f>Hoja1!$A$2:$A$5</c:f>
              <c:numCache>
                <c:formatCode>General</c:formatCode>
                <c:ptCount val="4"/>
                <c:pt idx="0">
                  <c:v>16</c:v>
                </c:pt>
                <c:pt idx="1">
                  <c:v>17</c:v>
                </c:pt>
                <c:pt idx="2">
                  <c:v>18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Mujeres</c:v>
                </c:pt>
              </c:strCache>
            </c:strRef>
          </c:tx>
          <c:cat>
            <c:numRef>
              <c:f>Hoja1!$A$2:$A$5</c:f>
              <c:numCache>
                <c:formatCode>General</c:formatCode>
                <c:ptCount val="4"/>
                <c:pt idx="0">
                  <c:v>16</c:v>
                </c:pt>
                <c:pt idx="1">
                  <c:v>17</c:v>
                </c:pt>
                <c:pt idx="2">
                  <c:v>18</c:v>
                </c:pt>
              </c:numCache>
            </c:numRef>
          </c:cat>
          <c:val>
            <c:numRef>
              <c:f>Hoja1!$C$2:$C$5</c:f>
              <c:numCache>
                <c:formatCode>General</c:formatCode>
                <c:ptCount val="4"/>
                <c:pt idx="0">
                  <c:v>1</c:v>
                </c:pt>
                <c:pt idx="1">
                  <c:v>7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Columna1</c:v>
                </c:pt>
              </c:strCache>
            </c:strRef>
          </c:tx>
          <c:cat>
            <c:numRef>
              <c:f>Hoja1!$A$2:$A$5</c:f>
              <c:numCache>
                <c:formatCode>General</c:formatCode>
                <c:ptCount val="4"/>
                <c:pt idx="0">
                  <c:v>16</c:v>
                </c:pt>
                <c:pt idx="1">
                  <c:v>17</c:v>
                </c:pt>
                <c:pt idx="2">
                  <c:v>18</c:v>
                </c:pt>
              </c:numCache>
            </c:num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</c:ser>
        <c:shape val="cylinder"/>
        <c:axId val="37519744"/>
        <c:axId val="37521280"/>
        <c:axId val="0"/>
      </c:bar3DChart>
      <c:catAx>
        <c:axId val="37519744"/>
        <c:scaling>
          <c:orientation val="minMax"/>
        </c:scaling>
        <c:axPos val="b"/>
        <c:numFmt formatCode="General" sourceLinked="1"/>
        <c:tickLblPos val="nextTo"/>
        <c:crossAx val="37521280"/>
        <c:crosses val="autoZero"/>
        <c:auto val="1"/>
        <c:lblAlgn val="ctr"/>
        <c:lblOffset val="100"/>
      </c:catAx>
      <c:valAx>
        <c:axId val="37521280"/>
        <c:scaling>
          <c:orientation val="minMax"/>
        </c:scaling>
        <c:axPos val="l"/>
        <c:majorGridlines/>
        <c:numFmt formatCode="General" sourceLinked="1"/>
        <c:tickLblPos val="nextTo"/>
        <c:crossAx val="37519744"/>
        <c:crosses val="autoZero"/>
        <c:crossBetween val="between"/>
      </c:valAx>
    </c:plotArea>
    <c:legend>
      <c:legendPos val="r"/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Hombres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Nada</c:v>
                </c:pt>
                <c:pt idx="1">
                  <c:v>Poco</c:v>
                </c:pt>
                <c:pt idx="2">
                  <c:v>Normal</c:v>
                </c:pt>
                <c:pt idx="3">
                  <c:v>Bastante</c:v>
                </c:pt>
                <c:pt idx="4">
                  <c:v>Mucho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4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Mujeres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Nada</c:v>
                </c:pt>
                <c:pt idx="1">
                  <c:v>Poco</c:v>
                </c:pt>
                <c:pt idx="2">
                  <c:v>Normal</c:v>
                </c:pt>
                <c:pt idx="3">
                  <c:v>Bastante</c:v>
                </c:pt>
                <c:pt idx="4">
                  <c:v>Mucho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</c:ser>
        <c:axId val="83456768"/>
        <c:axId val="83458688"/>
      </c:barChart>
      <c:catAx>
        <c:axId val="83456768"/>
        <c:scaling>
          <c:orientation val="minMax"/>
        </c:scaling>
        <c:axPos val="b"/>
        <c:tickLblPos val="nextTo"/>
        <c:crossAx val="83458688"/>
        <c:crosses val="autoZero"/>
        <c:auto val="1"/>
        <c:lblAlgn val="ctr"/>
        <c:lblOffset val="100"/>
      </c:catAx>
      <c:valAx>
        <c:axId val="83458688"/>
        <c:scaling>
          <c:orientation val="minMax"/>
        </c:scaling>
        <c:axPos val="l"/>
        <c:majorGridlines/>
        <c:numFmt formatCode="General" sourceLinked="1"/>
        <c:tickLblPos val="nextTo"/>
        <c:crossAx val="834567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Conjunta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Nada</c:v>
                </c:pt>
                <c:pt idx="1">
                  <c:v>Poco</c:v>
                </c:pt>
                <c:pt idx="2">
                  <c:v>Normal</c:v>
                </c:pt>
                <c:pt idx="3">
                  <c:v>Bastante</c:v>
                </c:pt>
                <c:pt idx="4">
                  <c:v>Mucho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4</c:v>
                </c:pt>
                <c:pt idx="4">
                  <c:v>7</c:v>
                </c:pt>
              </c:numCache>
            </c:numRef>
          </c:val>
        </c:ser>
        <c:axId val="84132224"/>
        <c:axId val="84195968"/>
      </c:barChart>
      <c:catAx>
        <c:axId val="84132224"/>
        <c:scaling>
          <c:orientation val="minMax"/>
        </c:scaling>
        <c:axPos val="b"/>
        <c:tickLblPos val="nextTo"/>
        <c:crossAx val="84195968"/>
        <c:crosses val="autoZero"/>
        <c:auto val="1"/>
        <c:lblAlgn val="ctr"/>
        <c:lblOffset val="100"/>
      </c:catAx>
      <c:valAx>
        <c:axId val="84195968"/>
        <c:scaling>
          <c:orientation val="minMax"/>
        </c:scaling>
        <c:axPos val="l"/>
        <c:majorGridlines/>
        <c:numFmt formatCode="General" sourceLinked="1"/>
        <c:tickLblPos val="nextTo"/>
        <c:crossAx val="841322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Hombres</c:v>
                </c:pt>
              </c:strCache>
            </c:strRef>
          </c:tx>
          <c:cat>
            <c:strRef>
              <c:f>Hoja1!$A$2:$A$4</c:f>
              <c:strCache>
                <c:ptCount val="3"/>
                <c:pt idx="0">
                  <c:v>Matemáticas</c:v>
                </c:pt>
                <c:pt idx="1">
                  <c:v>Lengua</c:v>
                </c:pt>
                <c:pt idx="2">
                  <c:v>Inglés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Mujeres</c:v>
                </c:pt>
              </c:strCache>
            </c:strRef>
          </c:tx>
          <c:cat>
            <c:strRef>
              <c:f>Hoja1!$A$2:$A$4</c:f>
              <c:strCache>
                <c:ptCount val="3"/>
                <c:pt idx="0">
                  <c:v>Matemáticas</c:v>
                </c:pt>
                <c:pt idx="1">
                  <c:v>Lengua</c:v>
                </c:pt>
                <c:pt idx="2">
                  <c:v>Inglés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2</c:v>
                </c:pt>
                <c:pt idx="1">
                  <c:v>6</c:v>
                </c:pt>
                <c:pt idx="2">
                  <c:v>1.8</c:v>
                </c:pt>
              </c:numCache>
            </c:numRef>
          </c:val>
        </c:ser>
        <c:axId val="84610048"/>
        <c:axId val="84972288"/>
      </c:barChart>
      <c:catAx>
        <c:axId val="84610048"/>
        <c:scaling>
          <c:orientation val="minMax"/>
        </c:scaling>
        <c:axPos val="b"/>
        <c:tickLblPos val="nextTo"/>
        <c:crossAx val="84972288"/>
        <c:crosses val="autoZero"/>
        <c:auto val="1"/>
        <c:lblAlgn val="ctr"/>
        <c:lblOffset val="100"/>
      </c:catAx>
      <c:valAx>
        <c:axId val="84972288"/>
        <c:scaling>
          <c:orientation val="minMax"/>
        </c:scaling>
        <c:axPos val="l"/>
        <c:majorGridlines/>
        <c:numFmt formatCode="General" sourceLinked="1"/>
        <c:tickLblPos val="nextTo"/>
        <c:crossAx val="846100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Conjunta</c:v>
                </c:pt>
              </c:strCache>
            </c:strRef>
          </c:tx>
          <c:cat>
            <c:strRef>
              <c:f>Hoja1!$A$2:$A$4</c:f>
              <c:strCache>
                <c:ptCount val="3"/>
                <c:pt idx="0">
                  <c:v>Matemáticas</c:v>
                </c:pt>
                <c:pt idx="1">
                  <c:v>Lengua</c:v>
                </c:pt>
                <c:pt idx="2">
                  <c:v>Inglés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5</c:v>
                </c:pt>
                <c:pt idx="1">
                  <c:v>8</c:v>
                </c:pt>
                <c:pt idx="2">
                  <c:v>3.5</c:v>
                </c:pt>
              </c:numCache>
            </c:numRef>
          </c:val>
        </c:ser>
        <c:axId val="85430272"/>
        <c:axId val="85431808"/>
      </c:barChart>
      <c:catAx>
        <c:axId val="85430272"/>
        <c:scaling>
          <c:orientation val="minMax"/>
        </c:scaling>
        <c:axPos val="b"/>
        <c:tickLblPos val="nextTo"/>
        <c:crossAx val="85431808"/>
        <c:crosses val="autoZero"/>
        <c:auto val="1"/>
        <c:lblAlgn val="ctr"/>
        <c:lblOffset val="100"/>
      </c:catAx>
      <c:valAx>
        <c:axId val="85431808"/>
        <c:scaling>
          <c:orientation val="minMax"/>
        </c:scaling>
        <c:axPos val="l"/>
        <c:majorGridlines/>
        <c:numFmt formatCode="General" sourceLinked="1"/>
        <c:tickLblPos val="nextTo"/>
        <c:crossAx val="854302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Hombres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Proyecto</c:v>
                </c:pt>
                <c:pt idx="1">
                  <c:v>Alternativa</c:v>
                </c:pt>
                <c:pt idx="2">
                  <c:v>Filosofía</c:v>
                </c:pt>
                <c:pt idx="3">
                  <c:v>Religión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Mujeres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Proyecto</c:v>
                </c:pt>
                <c:pt idx="1">
                  <c:v>Alternativa</c:v>
                </c:pt>
                <c:pt idx="2">
                  <c:v>Filosofía</c:v>
                </c:pt>
                <c:pt idx="3">
                  <c:v>Religión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8</c:v>
                </c:pt>
                <c:pt idx="1">
                  <c:v>0</c:v>
                </c:pt>
                <c:pt idx="2">
                  <c:v>0</c:v>
                </c:pt>
                <c:pt idx="3">
                  <c:v>2.8</c:v>
                </c:pt>
              </c:numCache>
            </c:numRef>
          </c:val>
        </c:ser>
        <c:axId val="85046400"/>
        <c:axId val="85047936"/>
      </c:barChart>
      <c:catAx>
        <c:axId val="85046400"/>
        <c:scaling>
          <c:orientation val="minMax"/>
        </c:scaling>
        <c:axPos val="b"/>
        <c:tickLblPos val="nextTo"/>
        <c:crossAx val="85047936"/>
        <c:crosses val="autoZero"/>
        <c:auto val="1"/>
        <c:lblAlgn val="ctr"/>
        <c:lblOffset val="100"/>
      </c:catAx>
      <c:valAx>
        <c:axId val="85047936"/>
        <c:scaling>
          <c:orientation val="minMax"/>
        </c:scaling>
        <c:axPos val="l"/>
        <c:majorGridlines/>
        <c:numFmt formatCode="General" sourceLinked="1"/>
        <c:tickLblPos val="nextTo"/>
        <c:crossAx val="850464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Conjunta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Proyecto</c:v>
                </c:pt>
                <c:pt idx="1">
                  <c:v>Alternativa</c:v>
                </c:pt>
                <c:pt idx="2">
                  <c:v>Filosofía</c:v>
                </c:pt>
                <c:pt idx="3">
                  <c:v>Religión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11</c:v>
                </c:pt>
                <c:pt idx="1">
                  <c:v>1</c:v>
                </c:pt>
                <c:pt idx="2">
                  <c:v>1</c:v>
                </c:pt>
                <c:pt idx="3">
                  <c:v>4.5</c:v>
                </c:pt>
              </c:numCache>
            </c:numRef>
          </c:val>
        </c:ser>
        <c:axId val="86217088"/>
        <c:axId val="86218624"/>
      </c:barChart>
      <c:catAx>
        <c:axId val="86217088"/>
        <c:scaling>
          <c:orientation val="minMax"/>
        </c:scaling>
        <c:axPos val="b"/>
        <c:tickLblPos val="nextTo"/>
        <c:crossAx val="86218624"/>
        <c:crosses val="autoZero"/>
        <c:auto val="1"/>
        <c:lblAlgn val="ctr"/>
        <c:lblOffset val="100"/>
      </c:catAx>
      <c:valAx>
        <c:axId val="86218624"/>
        <c:scaling>
          <c:orientation val="minMax"/>
        </c:scaling>
        <c:axPos val="l"/>
        <c:majorGridlines/>
        <c:numFmt formatCode="General" sourceLinked="1"/>
        <c:tickLblPos val="nextTo"/>
        <c:crossAx val="8621708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Hombres</c:v>
                </c:pt>
              </c:strCache>
            </c:strRef>
          </c:tx>
          <c:cat>
            <c:strRef>
              <c:f>Hoja1!$A$2:$A$5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6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Mujeres</c:v>
                </c:pt>
              </c:strCache>
            </c:strRef>
          </c:tx>
          <c:cat>
            <c:strRef>
              <c:f>Hoja1!$A$2:$A$5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8</c:v>
                </c:pt>
                <c:pt idx="1">
                  <c:v>0</c:v>
                </c:pt>
              </c:numCache>
            </c:numRef>
          </c:val>
        </c:ser>
        <c:shape val="pyramid"/>
        <c:axId val="82886016"/>
        <c:axId val="82896000"/>
        <c:axId val="0"/>
      </c:bar3DChart>
      <c:catAx>
        <c:axId val="82886016"/>
        <c:scaling>
          <c:orientation val="minMax"/>
        </c:scaling>
        <c:axPos val="b"/>
        <c:tickLblPos val="nextTo"/>
        <c:crossAx val="82896000"/>
        <c:crosses val="autoZero"/>
        <c:auto val="1"/>
        <c:lblAlgn val="ctr"/>
        <c:lblOffset val="100"/>
      </c:catAx>
      <c:valAx>
        <c:axId val="82896000"/>
        <c:scaling>
          <c:orientation val="minMax"/>
        </c:scaling>
        <c:axPos val="l"/>
        <c:majorGridlines/>
        <c:numFmt formatCode="General" sourceLinked="1"/>
        <c:tickLblPos val="nextTo"/>
        <c:crossAx val="828860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Conjunto</c:v>
                </c:pt>
              </c:strCache>
            </c:strRef>
          </c:tx>
          <c:cat>
            <c:strRef>
              <c:f>Hoja1!$A$2:$A$3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14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</c:strCache>
            </c:strRef>
          </c:tx>
          <c:cat>
            <c:strRef>
              <c:f>Hoja1!$A$2:$A$3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Hoja1!$C$2:$C$9</c:f>
              <c:numCache>
                <c:formatCode>General</c:formatCode>
                <c:ptCount val="8"/>
              </c:numCache>
            </c:numRef>
          </c:val>
        </c:ser>
        <c:shape val="pyramid"/>
        <c:axId val="83097088"/>
        <c:axId val="83098624"/>
        <c:axId val="0"/>
      </c:bar3DChart>
      <c:catAx>
        <c:axId val="83097088"/>
        <c:scaling>
          <c:orientation val="minMax"/>
        </c:scaling>
        <c:axPos val="b"/>
        <c:tickLblPos val="nextTo"/>
        <c:crossAx val="83098624"/>
        <c:crosses val="autoZero"/>
        <c:auto val="1"/>
        <c:lblAlgn val="ctr"/>
        <c:lblOffset val="100"/>
      </c:catAx>
      <c:valAx>
        <c:axId val="83098624"/>
        <c:scaling>
          <c:orientation val="minMax"/>
        </c:scaling>
        <c:axPos val="l"/>
        <c:majorGridlines/>
        <c:numFmt formatCode="General" sourceLinked="1"/>
        <c:tickLblPos val="nextTo"/>
        <c:crossAx val="83097088"/>
        <c:crosses val="autoZero"/>
        <c:crossBetween val="between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67147773981082548"/>
          <c:y val="0.42074206086085991"/>
          <c:w val="0.30965433566087258"/>
          <c:h val="0.14729152668724865"/>
        </c:manualLayout>
      </c:layout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Hombres</c:v>
                </c:pt>
              </c:strCache>
            </c:strRef>
          </c:tx>
          <c:cat>
            <c:strRef>
              <c:f>Hoja1!$A$2:$A$5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6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Mujeres</c:v>
                </c:pt>
              </c:strCache>
            </c:strRef>
          </c:tx>
          <c:cat>
            <c:strRef>
              <c:f>Hoja1!$A$2:$A$5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8</c:v>
                </c:pt>
                <c:pt idx="1">
                  <c:v>0</c:v>
                </c:pt>
              </c:numCache>
            </c:numRef>
          </c:val>
        </c:ser>
        <c:shape val="pyramid"/>
        <c:axId val="82825600"/>
        <c:axId val="82827136"/>
        <c:axId val="0"/>
      </c:bar3DChart>
      <c:catAx>
        <c:axId val="82825600"/>
        <c:scaling>
          <c:orientation val="minMax"/>
        </c:scaling>
        <c:axPos val="b"/>
        <c:tickLblPos val="nextTo"/>
        <c:crossAx val="82827136"/>
        <c:crosses val="autoZero"/>
        <c:auto val="1"/>
        <c:lblAlgn val="ctr"/>
        <c:lblOffset val="100"/>
      </c:catAx>
      <c:valAx>
        <c:axId val="82827136"/>
        <c:scaling>
          <c:orientation val="minMax"/>
        </c:scaling>
        <c:axPos val="l"/>
        <c:majorGridlines/>
        <c:numFmt formatCode="General" sourceLinked="1"/>
        <c:tickLblPos val="nextTo"/>
        <c:crossAx val="828256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Conjunto</c:v>
                </c:pt>
              </c:strCache>
            </c:strRef>
          </c:tx>
          <c:cat>
            <c:strRef>
              <c:f>Hoja1!$A$2:$A$3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14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</c:strCache>
            </c:strRef>
          </c:tx>
          <c:cat>
            <c:strRef>
              <c:f>Hoja1!$A$2:$A$3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Hoja1!$C$2:$C$9</c:f>
              <c:numCache>
                <c:formatCode>General</c:formatCode>
                <c:ptCount val="8"/>
              </c:numCache>
            </c:numRef>
          </c:val>
        </c:ser>
        <c:shape val="pyramid"/>
        <c:axId val="83196928"/>
        <c:axId val="41534208"/>
        <c:axId val="0"/>
      </c:bar3DChart>
      <c:catAx>
        <c:axId val="83196928"/>
        <c:scaling>
          <c:orientation val="minMax"/>
        </c:scaling>
        <c:axPos val="b"/>
        <c:tickLblPos val="nextTo"/>
        <c:crossAx val="41534208"/>
        <c:crosses val="autoZero"/>
        <c:auto val="1"/>
        <c:lblAlgn val="ctr"/>
        <c:lblOffset val="100"/>
      </c:catAx>
      <c:valAx>
        <c:axId val="41534208"/>
        <c:scaling>
          <c:orientation val="minMax"/>
        </c:scaling>
        <c:axPos val="l"/>
        <c:majorGridlines/>
        <c:numFmt formatCode="General" sourceLinked="1"/>
        <c:tickLblPos val="nextTo"/>
        <c:crossAx val="83196928"/>
        <c:crosses val="autoZero"/>
        <c:crossBetween val="between"/>
      </c:valAx>
    </c:plotArea>
    <c:legend>
      <c:legendPos val="r"/>
      <c:legendEntry>
        <c:idx val="1"/>
        <c:delete val="1"/>
      </c:legendEntry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Conjunta</c:v>
                </c:pt>
              </c:strCache>
            </c:strRef>
          </c:tx>
          <c:cat>
            <c:numRef>
              <c:f>Hoja1!$A$2:$A$5</c:f>
              <c:numCache>
                <c:formatCode>General</c:formatCode>
                <c:ptCount val="4"/>
                <c:pt idx="0">
                  <c:v>16</c:v>
                </c:pt>
                <c:pt idx="1">
                  <c:v>17</c:v>
                </c:pt>
                <c:pt idx="2">
                  <c:v>18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1</c:v>
                </c:pt>
                <c:pt idx="1">
                  <c:v>12</c:v>
                </c:pt>
                <c:pt idx="2">
                  <c:v>1</c:v>
                </c:pt>
              </c:numCache>
            </c:numRef>
          </c:val>
        </c:ser>
        <c:shape val="cylinder"/>
        <c:axId val="41289600"/>
        <c:axId val="41291136"/>
        <c:axId val="0"/>
      </c:bar3DChart>
      <c:catAx>
        <c:axId val="41289600"/>
        <c:scaling>
          <c:orientation val="minMax"/>
        </c:scaling>
        <c:axPos val="b"/>
        <c:numFmt formatCode="General" sourceLinked="1"/>
        <c:tickLblPos val="nextTo"/>
        <c:crossAx val="41291136"/>
        <c:crosses val="autoZero"/>
        <c:auto val="1"/>
        <c:lblAlgn val="ctr"/>
        <c:lblOffset val="100"/>
      </c:catAx>
      <c:valAx>
        <c:axId val="41291136"/>
        <c:scaling>
          <c:orientation val="minMax"/>
        </c:scaling>
        <c:axPos val="l"/>
        <c:majorGridlines/>
        <c:numFmt formatCode="General" sourceLinked="1"/>
        <c:tickLblPos val="nextTo"/>
        <c:crossAx val="412896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Conjunta</c:v>
                </c:pt>
              </c:strCache>
            </c:strRef>
          </c:tx>
          <c:cat>
            <c:strRef>
              <c:f>Hoja1!$A$2:$A$3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</c:v>
                </c:pt>
                <c:pt idx="1">
                  <c:v>2.5</c:v>
                </c:pt>
              </c:numCache>
            </c:numRef>
          </c:val>
        </c:ser>
        <c:shape val="cylinder"/>
        <c:axId val="42343424"/>
        <c:axId val="42849408"/>
        <c:axId val="0"/>
      </c:bar3DChart>
      <c:catAx>
        <c:axId val="42343424"/>
        <c:scaling>
          <c:orientation val="minMax"/>
        </c:scaling>
        <c:axPos val="b"/>
        <c:tickLblPos val="nextTo"/>
        <c:crossAx val="42849408"/>
        <c:crosses val="autoZero"/>
        <c:auto val="1"/>
        <c:lblAlgn val="ctr"/>
        <c:lblOffset val="100"/>
      </c:catAx>
      <c:valAx>
        <c:axId val="42849408"/>
        <c:scaling>
          <c:orientation val="minMax"/>
        </c:scaling>
        <c:axPos val="l"/>
        <c:majorGridlines/>
        <c:numFmt formatCode="General" sourceLinked="1"/>
        <c:tickLblPos val="nextTo"/>
        <c:crossAx val="423434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Hombres</c:v>
                </c:pt>
              </c:strCache>
            </c:strRef>
          </c:tx>
          <c:cat>
            <c:numRef>
              <c:f>Hoja1!$A$2:$A$6</c:f>
              <c:numCache>
                <c:formatCode>General</c:formatCode>
                <c:ptCount val="5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Mujeres</c:v>
                </c:pt>
              </c:strCache>
            </c:strRef>
          </c:tx>
          <c:cat>
            <c:numRef>
              <c:f>Hoja1!$A$2:$A$6</c:f>
              <c:numCache>
                <c:formatCode>General</c:formatCode>
                <c:ptCount val="5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3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Columna1</c:v>
                </c:pt>
              </c:strCache>
            </c:strRef>
          </c:tx>
          <c:cat>
            <c:numRef>
              <c:f>Hoja1!$A$2:$A$6</c:f>
              <c:numCache>
                <c:formatCode>General</c:formatCode>
                <c:ptCount val="5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</c:numCache>
            </c:numRef>
          </c:val>
        </c:ser>
        <c:shape val="cylinder"/>
        <c:axId val="41321600"/>
        <c:axId val="41323136"/>
        <c:axId val="0"/>
      </c:bar3DChart>
      <c:catAx>
        <c:axId val="41321600"/>
        <c:scaling>
          <c:orientation val="minMax"/>
        </c:scaling>
        <c:axPos val="b"/>
        <c:numFmt formatCode="General" sourceLinked="1"/>
        <c:tickLblPos val="nextTo"/>
        <c:crossAx val="41323136"/>
        <c:crosses val="autoZero"/>
        <c:auto val="1"/>
        <c:lblAlgn val="ctr"/>
        <c:lblOffset val="100"/>
      </c:catAx>
      <c:valAx>
        <c:axId val="41323136"/>
        <c:scaling>
          <c:orientation val="minMax"/>
        </c:scaling>
        <c:axPos val="l"/>
        <c:majorGridlines/>
        <c:numFmt formatCode="General" sourceLinked="1"/>
        <c:tickLblPos val="nextTo"/>
        <c:crossAx val="41321600"/>
        <c:crosses val="autoZero"/>
        <c:crossBetween val="between"/>
      </c:valAx>
    </c:plotArea>
    <c:legend>
      <c:legendPos val="r"/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Conjunta</c:v>
                </c:pt>
              </c:strCache>
            </c:strRef>
          </c:tx>
          <c:cat>
            <c:numRef>
              <c:f>Hoja1!$A$2:$A$6</c:f>
              <c:numCache>
                <c:formatCode>General</c:formatCode>
                <c:ptCount val="5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1</c:v>
                </c:pt>
                <c:pt idx="1">
                  <c:v>5</c:v>
                </c:pt>
                <c:pt idx="2">
                  <c:v>5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cat>
            <c:numRef>
              <c:f>Hoja1!$A$2:$A$6</c:f>
              <c:numCache>
                <c:formatCode>General</c:formatCode>
                <c:ptCount val="5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Columna2</c:v>
                </c:pt>
              </c:strCache>
            </c:strRef>
          </c:tx>
          <c:cat>
            <c:numRef>
              <c:f>Hoja1!$A$2:$A$6</c:f>
              <c:numCache>
                <c:formatCode>General</c:formatCode>
                <c:ptCount val="5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</c:numCache>
            </c:numRef>
          </c:val>
        </c:ser>
        <c:shape val="cylinder"/>
        <c:axId val="41357696"/>
        <c:axId val="41359232"/>
        <c:axId val="0"/>
      </c:bar3DChart>
      <c:catAx>
        <c:axId val="41357696"/>
        <c:scaling>
          <c:orientation val="minMax"/>
        </c:scaling>
        <c:axPos val="b"/>
        <c:numFmt formatCode="General" sourceLinked="1"/>
        <c:tickLblPos val="nextTo"/>
        <c:crossAx val="41359232"/>
        <c:crosses val="autoZero"/>
        <c:auto val="1"/>
        <c:lblAlgn val="ctr"/>
        <c:lblOffset val="100"/>
      </c:catAx>
      <c:valAx>
        <c:axId val="41359232"/>
        <c:scaling>
          <c:orientation val="minMax"/>
        </c:scaling>
        <c:axPos val="l"/>
        <c:majorGridlines/>
        <c:numFmt formatCode="General" sourceLinked="1"/>
        <c:tickLblPos val="nextTo"/>
        <c:crossAx val="41357696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Hombres </c:v>
                </c:pt>
              </c:strCache>
            </c:strRef>
          </c:tx>
          <c:cat>
            <c:numRef>
              <c:f>Hoja1!$A$2:$A$7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</c:numCache>
            </c:numRef>
          </c:cat>
          <c:val>
            <c:numRef>
              <c:f>Hoja1!$B$2:$B$7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Mujeres</c:v>
                </c:pt>
              </c:strCache>
            </c:strRef>
          </c:tx>
          <c:cat>
            <c:numRef>
              <c:f>Hoja1!$A$2:$A$7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</c:numCache>
            </c:numRef>
          </c:cat>
          <c:val>
            <c:numRef>
              <c:f>Hoja1!$C$2:$C$7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Columna1</c:v>
                </c:pt>
              </c:strCache>
            </c:strRef>
          </c:tx>
          <c:cat>
            <c:numRef>
              <c:f>Hoja1!$A$2:$A$7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</c:numCache>
            </c:numRef>
          </c:cat>
          <c:val>
            <c:numRef>
              <c:f>Hoja1!$D$2:$D$7</c:f>
              <c:numCache>
                <c:formatCode>General</c:formatCode>
                <c:ptCount val="6"/>
              </c:numCache>
            </c:numRef>
          </c:val>
        </c:ser>
        <c:shape val="cylinder"/>
        <c:axId val="41402752"/>
        <c:axId val="41404288"/>
        <c:axId val="0"/>
      </c:bar3DChart>
      <c:catAx>
        <c:axId val="41402752"/>
        <c:scaling>
          <c:orientation val="minMax"/>
        </c:scaling>
        <c:axPos val="b"/>
        <c:numFmt formatCode="General" sourceLinked="1"/>
        <c:tickLblPos val="nextTo"/>
        <c:crossAx val="41404288"/>
        <c:crosses val="autoZero"/>
        <c:auto val="1"/>
        <c:lblAlgn val="ctr"/>
        <c:lblOffset val="100"/>
      </c:catAx>
      <c:valAx>
        <c:axId val="41404288"/>
        <c:scaling>
          <c:orientation val="minMax"/>
        </c:scaling>
        <c:axPos val="l"/>
        <c:majorGridlines/>
        <c:numFmt formatCode="General" sourceLinked="1"/>
        <c:tickLblPos val="nextTo"/>
        <c:crossAx val="41402752"/>
        <c:crosses val="autoZero"/>
        <c:crossBetween val="between"/>
      </c:valAx>
    </c:plotArea>
    <c:legend>
      <c:legendPos val="r"/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Conjunta</c:v>
                </c:pt>
              </c:strCache>
            </c:strRef>
          </c:tx>
          <c:cat>
            <c:numRef>
              <c:f>Hoja1!$A$2:$A$7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</c:numCache>
            </c:numRef>
          </c:cat>
          <c:val>
            <c:numRef>
              <c:f>Hoja1!$B$2:$B$7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cat>
            <c:numRef>
              <c:f>Hoja1!$A$2:$A$7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</c:numCache>
            </c:numRef>
          </c:cat>
          <c:val>
            <c:numRef>
              <c:f>Hoja1!$C$2:$C$7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Columna2</c:v>
                </c:pt>
              </c:strCache>
            </c:strRef>
          </c:tx>
          <c:cat>
            <c:numRef>
              <c:f>Hoja1!$A$2:$A$7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</c:numCache>
            </c:numRef>
          </c:cat>
          <c:val>
            <c:numRef>
              <c:f>Hoja1!$D$2:$D$7</c:f>
              <c:numCache>
                <c:formatCode>General</c:formatCode>
                <c:ptCount val="6"/>
              </c:numCache>
            </c:numRef>
          </c:val>
        </c:ser>
        <c:shape val="cylinder"/>
        <c:axId val="41465344"/>
        <c:axId val="41466880"/>
        <c:axId val="0"/>
      </c:bar3DChart>
      <c:catAx>
        <c:axId val="41465344"/>
        <c:scaling>
          <c:orientation val="minMax"/>
        </c:scaling>
        <c:axPos val="b"/>
        <c:numFmt formatCode="General" sourceLinked="1"/>
        <c:tickLblPos val="nextTo"/>
        <c:crossAx val="41466880"/>
        <c:crosses val="autoZero"/>
        <c:auto val="1"/>
        <c:lblAlgn val="ctr"/>
        <c:lblOffset val="100"/>
      </c:catAx>
      <c:valAx>
        <c:axId val="41466880"/>
        <c:scaling>
          <c:orientation val="minMax"/>
        </c:scaling>
        <c:axPos val="l"/>
        <c:majorGridlines/>
        <c:numFmt formatCode="General" sourceLinked="1"/>
        <c:tickLblPos val="nextTo"/>
        <c:crossAx val="41465344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Hoja1!$B$1</c:f>
              <c:strCache>
                <c:ptCount val="1"/>
                <c:pt idx="0">
                  <c:v>Hombres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Nada</c:v>
                </c:pt>
                <c:pt idx="1">
                  <c:v>Poco</c:v>
                </c:pt>
                <c:pt idx="2">
                  <c:v>Normal</c:v>
                </c:pt>
                <c:pt idx="3">
                  <c:v>Bastante</c:v>
                </c:pt>
                <c:pt idx="4">
                  <c:v>Mucho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Mujeres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Nada</c:v>
                </c:pt>
                <c:pt idx="1">
                  <c:v>Poco</c:v>
                </c:pt>
                <c:pt idx="2">
                  <c:v>Normal</c:v>
                </c:pt>
                <c:pt idx="3">
                  <c:v>Bastante</c:v>
                </c:pt>
                <c:pt idx="4">
                  <c:v>Mucho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hape val="cone"/>
        <c:axId val="41588224"/>
        <c:axId val="41589760"/>
        <c:axId val="41552512"/>
      </c:bar3DChart>
      <c:catAx>
        <c:axId val="41588224"/>
        <c:scaling>
          <c:orientation val="minMax"/>
        </c:scaling>
        <c:axPos val="b"/>
        <c:tickLblPos val="nextTo"/>
        <c:crossAx val="41589760"/>
        <c:crosses val="autoZero"/>
        <c:auto val="1"/>
        <c:lblAlgn val="ctr"/>
        <c:lblOffset val="100"/>
      </c:catAx>
      <c:valAx>
        <c:axId val="41589760"/>
        <c:scaling>
          <c:orientation val="minMax"/>
        </c:scaling>
        <c:axPos val="l"/>
        <c:majorGridlines/>
        <c:numFmt formatCode="General" sourceLinked="1"/>
        <c:tickLblPos val="nextTo"/>
        <c:crossAx val="41588224"/>
        <c:crosses val="autoZero"/>
        <c:crossBetween val="between"/>
      </c:valAx>
      <c:serAx>
        <c:axId val="41552512"/>
        <c:scaling>
          <c:orientation val="minMax"/>
        </c:scaling>
        <c:delete val="1"/>
        <c:axPos val="b"/>
        <c:tickLblPos val="nextTo"/>
        <c:crossAx val="41589760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A5BA-2131-4763-94AF-26E56DE48F00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6BA1-CC35-4FA3-8A39-84C6B38085C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A5BA-2131-4763-94AF-26E56DE48F00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6BA1-CC35-4FA3-8A39-84C6B38085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A5BA-2131-4763-94AF-26E56DE48F00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6BA1-CC35-4FA3-8A39-84C6B38085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A5BA-2131-4763-94AF-26E56DE48F00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6BA1-CC35-4FA3-8A39-84C6B38085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A5BA-2131-4763-94AF-26E56DE48F00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DB46BA1-CC35-4FA3-8A39-84C6B38085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A5BA-2131-4763-94AF-26E56DE48F00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6BA1-CC35-4FA3-8A39-84C6B38085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A5BA-2131-4763-94AF-26E56DE48F00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6BA1-CC35-4FA3-8A39-84C6B38085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A5BA-2131-4763-94AF-26E56DE48F00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6BA1-CC35-4FA3-8A39-84C6B38085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A5BA-2131-4763-94AF-26E56DE48F00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6BA1-CC35-4FA3-8A39-84C6B38085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A5BA-2131-4763-94AF-26E56DE48F00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6BA1-CC35-4FA3-8A39-84C6B38085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A5BA-2131-4763-94AF-26E56DE48F00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6BA1-CC35-4FA3-8A39-84C6B38085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E70A5BA-2131-4763-94AF-26E56DE48F00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DB46BA1-CC35-4FA3-8A39-84C6B38085C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2030" y="500042"/>
            <a:ext cx="8229600" cy="3500462"/>
          </a:xfrm>
        </p:spPr>
        <p:txBody>
          <a:bodyPr>
            <a:noAutofit/>
          </a:bodyPr>
          <a:lstStyle/>
          <a:p>
            <a:r>
              <a:rPr lang="es-ES" sz="8800" dirty="0" smtClean="0"/>
              <a:t>ENCUESTA INICIAL</a:t>
            </a:r>
            <a:endParaRPr lang="es-ES" sz="8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571504"/>
          </a:xfrm>
        </p:spPr>
        <p:txBody>
          <a:bodyPr>
            <a:normAutofit/>
          </a:bodyPr>
          <a:lstStyle/>
          <a:p>
            <a:r>
              <a:rPr lang="es-ES" dirty="0" smtClean="0"/>
              <a:t>DESCARTES EN EL AULA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Nota más baja del curso pasado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Asignatura con la nota más baja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1857364"/>
            <a:ext cx="8229600" cy="3143272"/>
          </a:xfrm>
        </p:spPr>
        <p:txBody>
          <a:bodyPr>
            <a:normAutofit/>
          </a:bodyPr>
          <a:lstStyle/>
          <a:p>
            <a:r>
              <a:rPr lang="es-ES" sz="8000" dirty="0" smtClean="0"/>
              <a:t>MOTIVACIÓN</a:t>
            </a:r>
            <a:endParaRPr lang="es-ES" sz="8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¿Te gusta venir al instituto?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¿Te gusta estudiar?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¿Te gustan las matemáticas?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428596" y="1571612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¿Te gusta trabajar en grupo?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¿Crees posible dar clase utilizando el ordenador?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¿Te gustaría trabajar  con el ordenador en clase?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4929222"/>
          </a:xfrm>
        </p:spPr>
        <p:txBody>
          <a:bodyPr>
            <a:normAutofit/>
          </a:bodyPr>
          <a:lstStyle/>
          <a:p>
            <a:r>
              <a:rPr lang="es-ES" sz="8000" dirty="0" smtClean="0"/>
              <a:t>ACTIVIDADES</a:t>
            </a:r>
            <a:endParaRPr lang="es-ES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4000528"/>
          </a:xfrm>
        </p:spPr>
        <p:txBody>
          <a:bodyPr>
            <a:noAutofit/>
          </a:bodyPr>
          <a:lstStyle/>
          <a:p>
            <a:r>
              <a:rPr lang="es-ES" sz="7200" dirty="0" smtClean="0"/>
              <a:t>DATOS PERSONALES Y ACADÉMICOS</a:t>
            </a:r>
            <a:endParaRPr lang="es-ES" sz="7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¿Cuántas horas a la semana estudias?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428596" y="1428736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¿Cuántas horas a la semana ves la televisión?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¿Cuántas horas semanales dedicas a la lectura?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¿Cuántas horas semanales dedicas al deporte?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¿Cuántas horas semanales usas el ordenador o la consola?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¿Cuántas horas semanales sales con los amigos?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¿Cuál es tu actividad de ocio favorita?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4786346"/>
          </a:xfrm>
        </p:spPr>
        <p:txBody>
          <a:bodyPr>
            <a:normAutofit/>
          </a:bodyPr>
          <a:lstStyle/>
          <a:p>
            <a:r>
              <a:rPr lang="es-ES" sz="8000" dirty="0" smtClean="0"/>
              <a:t>ACTITUD</a:t>
            </a:r>
            <a:endParaRPr lang="es-ES" sz="8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Importancia que consideras que </a:t>
            </a:r>
            <a:r>
              <a:rPr lang="es-ES" dirty="0" smtClean="0"/>
              <a:t>tienen las </a:t>
            </a:r>
            <a:r>
              <a:rPr lang="es-ES" dirty="0" smtClean="0"/>
              <a:t>M</a:t>
            </a:r>
            <a:r>
              <a:rPr lang="es-ES" dirty="0" smtClean="0"/>
              <a:t>atemáticas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Importancia que consideras que tiene el uso del ordenador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Sexo de los alumnos/as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Materia que consideras más importante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Materia que consideras menos importante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5286412"/>
          </a:xfrm>
        </p:spPr>
        <p:txBody>
          <a:bodyPr>
            <a:normAutofit/>
          </a:bodyPr>
          <a:lstStyle/>
          <a:p>
            <a:r>
              <a:rPr lang="es-ES" sz="7200" dirty="0" smtClean="0"/>
              <a:t>EXPERIENCIA CON LOS ORDENADORES</a:t>
            </a:r>
            <a:endParaRPr lang="es-ES" sz="72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¿Tienes ordenador en casa?</a:t>
            </a:r>
            <a:endParaRPr lang="es-ES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7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¿Tienes conexión a internet?</a:t>
            </a:r>
            <a:endParaRPr lang="es-ES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7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¿Sabes utilizar el ordenador?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¿Usas Internet para navegar?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¿Usas Internet para chatear, </a:t>
            </a:r>
            <a:r>
              <a:rPr lang="es-ES" dirty="0" err="1" smtClean="0"/>
              <a:t>facebook</a:t>
            </a:r>
            <a:r>
              <a:rPr lang="es-ES" dirty="0" smtClean="0"/>
              <a:t>,…?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¿Usas el ordenador para realizar trabajos de clase?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¿Usas el ordenador para estudiar?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Edades de los alumnos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¿Has repetido algún curso?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Nota media del curso pasado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Nota media de Matemáticas del curso pasado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4643438" y="1928802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Nota más alta del curso pasado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Asignatura con la nota más alta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133</TotalTime>
  <Words>250</Words>
  <Application>Microsoft Office PowerPoint</Application>
  <PresentationFormat>Presentación en pantalla (4:3)</PresentationFormat>
  <Paragraphs>40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39</vt:i4>
      </vt:variant>
    </vt:vector>
  </HeadingPairs>
  <TitlesOfParts>
    <vt:vector size="40" baseType="lpstr">
      <vt:lpstr>Vértice</vt:lpstr>
      <vt:lpstr>ENCUESTA INICIAL</vt:lpstr>
      <vt:lpstr>DATOS PERSONALES Y ACADÉMICOS</vt:lpstr>
      <vt:lpstr>Sexo de los alumnos/as</vt:lpstr>
      <vt:lpstr>Edades de los alumnos</vt:lpstr>
      <vt:lpstr>¿Has repetido algún curso?</vt:lpstr>
      <vt:lpstr>Nota media del curso pasado</vt:lpstr>
      <vt:lpstr>Nota media de Matemáticas del curso pasado</vt:lpstr>
      <vt:lpstr>Nota más alta del curso pasado</vt:lpstr>
      <vt:lpstr>Asignatura con la nota más alta</vt:lpstr>
      <vt:lpstr>Nota más baja del curso pasado</vt:lpstr>
      <vt:lpstr>Asignatura con la nota más baja</vt:lpstr>
      <vt:lpstr>MOTIVACIÓN</vt:lpstr>
      <vt:lpstr>¿Te gusta venir al instituto?</vt:lpstr>
      <vt:lpstr>¿Te gusta estudiar?</vt:lpstr>
      <vt:lpstr>¿Te gustan las matemáticas?</vt:lpstr>
      <vt:lpstr>¿Te gusta trabajar en grupo?</vt:lpstr>
      <vt:lpstr>¿Crees posible dar clase utilizando el ordenador?</vt:lpstr>
      <vt:lpstr>¿Te gustaría trabajar  con el ordenador en clase?</vt:lpstr>
      <vt:lpstr>ACTIVIDADES</vt:lpstr>
      <vt:lpstr>¿Cuántas horas a la semana estudias?</vt:lpstr>
      <vt:lpstr>¿Cuántas horas a la semana ves la televisión?</vt:lpstr>
      <vt:lpstr>¿Cuántas horas semanales dedicas a la lectura?</vt:lpstr>
      <vt:lpstr>¿Cuántas horas semanales dedicas al deporte?</vt:lpstr>
      <vt:lpstr>¿Cuántas horas semanales usas el ordenador o la consola?</vt:lpstr>
      <vt:lpstr>¿Cuántas horas semanales sales con los amigos?</vt:lpstr>
      <vt:lpstr>¿Cuál es tu actividad de ocio favorita?</vt:lpstr>
      <vt:lpstr>ACTITUD</vt:lpstr>
      <vt:lpstr>Importancia que consideras que tienen las Matemáticas</vt:lpstr>
      <vt:lpstr>Importancia que consideras que tiene el uso del ordenador</vt:lpstr>
      <vt:lpstr>Materia que consideras más importante</vt:lpstr>
      <vt:lpstr>Materia que consideras menos importante</vt:lpstr>
      <vt:lpstr>EXPERIENCIA CON LOS ORDENADORES</vt:lpstr>
      <vt:lpstr>¿Tienes ordenador en casa?</vt:lpstr>
      <vt:lpstr>¿Tienes conexión a internet?</vt:lpstr>
      <vt:lpstr>¿Sabes utilizar el ordenador?</vt:lpstr>
      <vt:lpstr>¿Usas Internet para navegar?</vt:lpstr>
      <vt:lpstr>¿Usas Internet para chatear, facebook,…?</vt:lpstr>
      <vt:lpstr>¿Usas el ordenador para realizar trabajos de clase?</vt:lpstr>
      <vt:lpstr>¿Usas el ordenador para estudiar?</vt:lpstr>
    </vt:vector>
  </TitlesOfParts>
  <Company>Patricia Román Román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 Román Román</dc:creator>
  <cp:lastModifiedBy>Patricia Román Román</cp:lastModifiedBy>
  <cp:revision>29</cp:revision>
  <dcterms:created xsi:type="dcterms:W3CDTF">2009-10-22T08:44:32Z</dcterms:created>
  <dcterms:modified xsi:type="dcterms:W3CDTF">2009-10-23T11:53:48Z</dcterms:modified>
</cp:coreProperties>
</file>